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1" r:id="rId5"/>
    <p:sldId id="263" r:id="rId6"/>
    <p:sldId id="264" r:id="rId7"/>
    <p:sldId id="265" r:id="rId8"/>
    <p:sldId id="266" r:id="rId9"/>
    <p:sldId id="277" r:id="rId10"/>
    <p:sldId id="268" r:id="rId11"/>
    <p:sldId id="269" r:id="rId12"/>
    <p:sldId id="270" r:id="rId13"/>
    <p:sldId id="278" r:id="rId14"/>
    <p:sldId id="272" r:id="rId15"/>
    <p:sldId id="273" r:id="rId16"/>
    <p:sldId id="274" r:id="rId17"/>
    <p:sldId id="275" r:id="rId18"/>
    <p:sldId id="262" r:id="rId19"/>
    <p:sldId id="276" r:id="rId20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Közepesen sötét stílu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27F97BB-C833-4FB7-BDE5-3F7075034690}" styleName="Téma alapján készült stílus 2 – 5. jelölőszín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2838BEF-8BB2-4498-84A7-C5851F593DF1}" styleName="Közepesen sötét stílus 4 – 5. jelölőszín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Világos stílus 2 – 5. jelölőszín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5758FB7-9AC5-4552-8A53-C91805E547FA}" styleName="Téma alapján készült stílus 1 – 5. jelölőszín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Közepesen sötét stílus 2 – 5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576E5D-E233-405F-B141-E281E98AA7ED}" type="datetime1">
              <a:rPr lang="hu-HU" smtClean="0"/>
              <a:t>2025. 11. 19.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9123C-01C0-42F1-8CA2-F349A2A9B1B8}" type="datetime1">
              <a:rPr lang="hu-HU" smtClean="0"/>
              <a:pPr/>
              <a:t>2025. 11. 19.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6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67833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10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89873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15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Csoport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Téglalap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Szabadkézi sokszög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Szabadkézi sokszög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Téglalap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Szabadkézi sokszög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Szabadkézi sokszög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Szabadkézi sokszög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Szabadkézi sokszög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Szabadkézi sokszög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Szabadkézi sokszög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Szabadkézi sokszög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Szabadkézi sokszög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Szabadkézi sokszög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Szabadkézi sokszög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Szabadkézi sokszög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Szabadkézi sokszög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Szabadkézi sokszög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Szabadkézi sokszög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Szabadkézi sokszög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Szabadkézi sokszög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Szabadkézi sokszög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Szabadkézi sokszög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Szabadkézi sokszög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Szabadkézi sokszög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Szabadkézi sokszög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Szabadkézi sokszög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Szabadkézi sokszög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Szabadkézi sokszög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Téglalap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Szabadkézi sokszög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Szabadkézi sokszög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Szabadkézi sokszög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Szabadkézi sokszög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Szabadkézi sokszög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Szabadkézi sokszög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Szabadkézi sokszög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Szabadkézi sokszög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Szabadkézi sokszög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Szabadkézi sokszög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Szabadkézi sokszög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Téglalap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Szabadkézi sokszög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Szabadkézi sokszög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Szabadkézi sokszög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Szabadkézi sokszög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Szabadkézi sokszög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Szabadkézi sokszög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Szabadkézi sokszög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Szabadkézi sokszög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Szabadkézi sokszög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Szabadkézi sokszög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Szabadkézi sokszög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Szabadkézi sokszög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Szabadkézi sokszög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BFFE5A4-2590-4442-9B73-A64FE5B69CCC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5ED132-FAA0-4FC7-A355-25BD22FD00C2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A75913-0F82-4A0A-A764-4D9216B826F2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162C2-60AA-457B-A57B-4B862F32CF63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60" name="Szövegdoboz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Szövegdoboz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2B8BC-5546-4678-8FBC-11599ABAAF3F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CD6C0-DD29-4D3D-BF28-A601F5CA3A9E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6B6D00-F017-4A47-996E-A3BBB3DF4D10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FD135D-0768-4EF0-BBEF-433D75551534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8B56AC-1916-45D9-8064-40E67A5DC94F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C89959-4FCC-4818-A0F9-02CCE213E470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B42FE1-D740-47A6-A754-32A1C824BCFD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6BC2B-D015-4B87-A1B6-7EF213DC3FCA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19150-6DD5-4B32-A7FD-40AAD70B159F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B18283-4CF6-402F-A2F7-8AC4EC17E7CC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3D2E02-463D-43A1-BCB6-61EC41F48406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73139-CC1E-4C4F-8BC2-FB45BC740333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9A18-17C9-44D6-A65D-05B302FFE0B5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Csoport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Téglalap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Szabadkézi sokszög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Szabadkézi sokszög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Szabadkézi sokszög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Szabadkézi sokszög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Szabadkézi sokszög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Szabadkézi sokszög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Szabadkézi sokszög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Szabadkézi sokszög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Szabadkézi sokszög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Szabadkézi sokszög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Vonal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Szabadkézi sokszög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Szabadkézi sokszög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Szabadkézi sokszög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Szabadkézi sokszög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Téglalap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Szabadkézi sokszög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Szabadkézi sokszög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Szabadkézi sokszög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Szabadkézi sokszög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Szabadkézi sokszög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Szabadkézi sokszög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Szabadkézi sokszög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Szabadkézi sokszög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Szabadkézi sokszög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Szabadkézi sokszög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Csoport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Szabadkézi sokszög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Szabadkézi sokszög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Szabadkézi sokszög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Szabadkézi sokszög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Szabadkézi sokszög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Szabadkézi sokszög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Szabadkézi sokszög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Szabadkézi sokszög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Szabadkézi sokszög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Téglalap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0A604F-9C9E-405A-B297-28ADAF16B98D}" type="datetime1">
              <a:rPr lang="hu-HU" noProof="0" smtClean="0"/>
              <a:t>2025. 11. 19.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12991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2195" y="1940188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hu-HU" sz="6000" b="1" i="1" cap="none" dirty="0" err="1">
                <a:latin typeface="Calibri Light" panose="020F0302020204030204"/>
              </a:rPr>
              <a:t>Netanor</a:t>
            </a:r>
            <a:r>
              <a:rPr lang="hu-HU" sz="6000" b="1" i="1" cap="none" dirty="0">
                <a:latin typeface="Calibri Light" panose="020F0302020204030204"/>
              </a:rPr>
              <a:t> Közös Vállalat</a:t>
            </a:r>
            <a:endParaRPr lang="hu-HU" b="1" i="1" dirty="0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636CC7F-8307-4277-A05E-C4D8B3ABF72F}"/>
              </a:ext>
            </a:extLst>
          </p:cNvPr>
          <p:cNvSpPr txBox="1"/>
          <p:nvPr/>
        </p:nvSpPr>
        <p:spPr>
          <a:xfrm>
            <a:off x="2932067" y="3498585"/>
            <a:ext cx="63278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200" b="1" i="1" dirty="0">
                <a:solidFill>
                  <a:schemeClr val="tx2"/>
                </a:solidFill>
              </a:rPr>
              <a:t>13.C </a:t>
            </a:r>
          </a:p>
          <a:p>
            <a:pPr algn="ctr"/>
            <a:r>
              <a:rPr lang="hu-HU" sz="2200" b="1" i="1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1. Csapat: Bodnár Márk, </a:t>
            </a:r>
            <a:r>
              <a:rPr lang="hu-HU" sz="2200" b="1" i="1" dirty="0" err="1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Mitró</a:t>
            </a:r>
            <a:r>
              <a:rPr lang="hu-HU" sz="2200" b="1" i="1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Norbert, </a:t>
            </a:r>
            <a:r>
              <a:rPr lang="hu-HU" sz="2200" b="1" i="1" dirty="0" err="1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Albók</a:t>
            </a:r>
            <a:r>
              <a:rPr lang="hu-HU" sz="2200" b="1" i="1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Eszter</a:t>
            </a:r>
          </a:p>
        </p:txBody>
      </p:sp>
      <p:sp>
        <p:nvSpPr>
          <p:cNvPr id="6" name="Alcím 5">
            <a:extLst>
              <a:ext uri="{FF2B5EF4-FFF2-40B4-BE49-F238E27FC236}">
                <a16:creationId xmlns:a16="http://schemas.microsoft.com/office/drawing/2014/main" id="{92DBE049-DFF2-4AC7-B0D1-67634B19C0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91" y="21697"/>
            <a:ext cx="2703575" cy="764110"/>
          </a:xfrm>
        </p:spPr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1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r>
              <a:rPr lang="hu-HU" sz="3200" dirty="0"/>
              <a:t>dhcp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2969" y="2185988"/>
            <a:ext cx="3294441" cy="3605213"/>
          </a:xfrm>
        </p:spPr>
        <p:txBody>
          <a:bodyPr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hu-HU" sz="1600" dirty="0"/>
              <a:t>Dhcp-</a:t>
            </a:r>
            <a:r>
              <a:rPr lang="hu-HU" sz="1600" dirty="0" err="1"/>
              <a:t>nk</a:t>
            </a:r>
            <a:r>
              <a:rPr lang="hu-HU" sz="1600" dirty="0"/>
              <a:t> a Miskolci telephelyen oszt címet minden felhasználónak akinek van hozzáférése a jelszóhoz.</a:t>
            </a:r>
          </a:p>
          <a:p>
            <a:pPr>
              <a:lnSpc>
                <a:spcPct val="110000"/>
              </a:lnSpc>
            </a:pPr>
            <a:r>
              <a:rPr lang="hu-HU" sz="1600" dirty="0"/>
              <a:t>Ez a hálózat 192.168.200.0/24-es címet használ </a:t>
            </a:r>
            <a:r>
              <a:rPr lang="hu-HU" sz="1600" dirty="0" err="1"/>
              <a:t>exklúzívan</a:t>
            </a:r>
            <a:r>
              <a:rPr lang="hu-HU" sz="1600" dirty="0"/>
              <a:t> a Miskolci telephelyhez.</a:t>
            </a:r>
          </a:p>
          <a:p>
            <a:pPr>
              <a:lnSpc>
                <a:spcPct val="110000"/>
              </a:lnSpc>
            </a:pPr>
            <a:endParaRPr lang="hu-HU" sz="1600" dirty="0"/>
          </a:p>
          <a:p>
            <a:pPr rtl="0">
              <a:lnSpc>
                <a:spcPct val="110000"/>
              </a:lnSpc>
            </a:pPr>
            <a:endParaRPr lang="hu-HU" sz="1600" dirty="0"/>
          </a:p>
          <a:p>
            <a:pPr marL="0" indent="0" rtl="0">
              <a:lnSpc>
                <a:spcPct val="110000"/>
              </a:lnSpc>
              <a:buNone/>
            </a:pPr>
            <a:endParaRPr lang="hu-HU" sz="1600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EADB2EC-BD19-41F6-A170-BCAE1DCB89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8996" y="1983213"/>
            <a:ext cx="5484536" cy="2869349"/>
          </a:xfrm>
          <a:prstGeom prst="rect">
            <a:avLst/>
          </a:prstGeom>
          <a:effectLst>
            <a:outerShdw blurRad="50800" dist="38100" dir="2700000" sx="102000" sy="102000" algn="tl" rotWithShape="0">
              <a:prstClr val="black">
                <a:alpha val="15000"/>
              </a:prstClr>
            </a:outerShdw>
            <a:softEdge rad="38100"/>
          </a:effectLst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27448CCC-E655-4702-9B2E-1BEC7D53F1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2877" y="1591876"/>
            <a:ext cx="1424894" cy="5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276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acl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BD1285D-8956-4A98-8CC6-D8424B98D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639670"/>
            <a:ext cx="3621338" cy="13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423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ospf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496" y="1793288"/>
            <a:ext cx="11540970" cy="47673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/>
              <a:t>4 darab hálózatunk van: </a:t>
            </a:r>
          </a:p>
          <a:p>
            <a:r>
              <a:rPr lang="hu-HU" dirty="0"/>
              <a:t>192.168.198.0, </a:t>
            </a:r>
          </a:p>
          <a:p>
            <a:r>
              <a:rPr lang="hu-HU" dirty="0"/>
              <a:t>192.168.199.0, </a:t>
            </a:r>
          </a:p>
          <a:p>
            <a:r>
              <a:rPr lang="hu-HU" dirty="0"/>
              <a:t>192.168.200.0, </a:t>
            </a:r>
          </a:p>
          <a:p>
            <a:r>
              <a:rPr lang="hu-HU" dirty="0"/>
              <a:t>20.20.20.0</a:t>
            </a:r>
          </a:p>
          <a:p>
            <a:pPr marL="0" indent="0">
              <a:buNone/>
            </a:pPr>
            <a:r>
              <a:rPr lang="hu-HU" dirty="0"/>
              <a:t>Ebből kettő fel van osztva:</a:t>
            </a:r>
          </a:p>
          <a:p>
            <a:r>
              <a:rPr lang="hu-HU" dirty="0"/>
              <a:t>192.168.198.0, 192.168.198.64, 192.168.198.128, 192.168.198.192, </a:t>
            </a:r>
          </a:p>
          <a:p>
            <a:r>
              <a:rPr lang="hu-HU" dirty="0"/>
              <a:t>192.168.199.0, 192.168.199.128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CA43474-3738-466D-9379-8A35D2533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568649"/>
            <a:ext cx="3621338" cy="13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766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hsrp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GYŐRR1 és GYŐRR2 között van a HSRP protokollunk, az aktív </a:t>
            </a:r>
            <a:r>
              <a:rPr lang="hu-HU" dirty="0" err="1"/>
              <a:t>route</a:t>
            </a:r>
            <a:r>
              <a:rPr lang="hu-HU" dirty="0"/>
              <a:t> a GYŐRR1a </a:t>
            </a:r>
            <a:r>
              <a:rPr lang="hu-HU" dirty="0" err="1"/>
              <a:t>standby</a:t>
            </a:r>
            <a:r>
              <a:rPr lang="hu-HU" dirty="0"/>
              <a:t> (azaz passzív), és tartalék a GYŐRR2.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F8E7CB4-CE0F-486B-9769-B51D3E58D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613037"/>
            <a:ext cx="3621338" cy="13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420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etherchannel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Egy szimpla összefogott kapcsolat két </a:t>
            </a:r>
            <a:r>
              <a:rPr lang="hu-HU" dirty="0" err="1"/>
              <a:t>switch</a:t>
            </a:r>
            <a:r>
              <a:rPr lang="hu-HU" dirty="0"/>
              <a:t> között.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FE665F5-C751-4411-B442-F1844F433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568648"/>
            <a:ext cx="3621338" cy="13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23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hu-HU" sz="3200" dirty="0"/>
              <a:t>Cím </a:t>
            </a:r>
            <a:r>
              <a:rPr lang="hu-HU" sz="3200" dirty="0" err="1"/>
              <a:t>Lorem</a:t>
            </a:r>
            <a:r>
              <a:rPr lang="hu-HU" sz="3200" dirty="0"/>
              <a:t> </a:t>
            </a:r>
            <a:r>
              <a:rPr lang="hu-HU" sz="3200" dirty="0" err="1"/>
              <a:t>Ipsum</a:t>
            </a:r>
            <a:r>
              <a:rPr lang="hu-HU" sz="3200" dirty="0"/>
              <a:t> </a:t>
            </a:r>
            <a:r>
              <a:rPr lang="hu-HU" sz="3200" dirty="0" err="1"/>
              <a:t>dolor</a:t>
            </a:r>
            <a:endParaRPr lang="hu-HU" sz="32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2969" y="2185988"/>
            <a:ext cx="3294441" cy="3605213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1600" dirty="0" err="1"/>
              <a:t>Lorem</a:t>
            </a:r>
            <a:r>
              <a:rPr lang="hu-HU" sz="1600" dirty="0"/>
              <a:t> </a:t>
            </a:r>
            <a:r>
              <a:rPr lang="hu-HU" sz="1600" dirty="0" err="1"/>
              <a:t>ipsum</a:t>
            </a:r>
            <a:r>
              <a:rPr lang="hu-HU" sz="1600" dirty="0"/>
              <a:t> </a:t>
            </a:r>
            <a:r>
              <a:rPr lang="hu-HU" sz="1600" dirty="0" err="1"/>
              <a:t>dolor</a:t>
            </a:r>
            <a:r>
              <a:rPr lang="hu-HU" sz="1600" dirty="0"/>
              <a:t> </a:t>
            </a:r>
            <a:r>
              <a:rPr lang="hu-HU" sz="1600" dirty="0" err="1"/>
              <a:t>sit</a:t>
            </a:r>
            <a:r>
              <a:rPr lang="hu-HU" sz="1600" dirty="0"/>
              <a:t> </a:t>
            </a:r>
            <a:r>
              <a:rPr lang="hu-HU" sz="1600" dirty="0" err="1"/>
              <a:t>amet</a:t>
            </a:r>
            <a:r>
              <a:rPr lang="hu-HU" sz="1600" dirty="0"/>
              <a:t>, </a:t>
            </a:r>
            <a:r>
              <a:rPr lang="hu-HU" sz="1600" dirty="0" err="1"/>
              <a:t>consectetuer</a:t>
            </a:r>
            <a:r>
              <a:rPr lang="hu-HU" sz="1600" dirty="0"/>
              <a:t> </a:t>
            </a:r>
            <a:r>
              <a:rPr lang="hu-HU" sz="1600" dirty="0" err="1"/>
              <a:t>adipiscing</a:t>
            </a:r>
            <a:r>
              <a:rPr lang="hu-HU" sz="1600" dirty="0"/>
              <a:t> elit. Maecenas </a:t>
            </a:r>
            <a:r>
              <a:rPr lang="hu-HU" sz="1600" dirty="0" err="1"/>
              <a:t>porttitor</a:t>
            </a:r>
            <a:r>
              <a:rPr lang="hu-HU" sz="1600" dirty="0"/>
              <a:t> </a:t>
            </a:r>
            <a:r>
              <a:rPr lang="hu-HU" sz="1600" dirty="0" err="1"/>
              <a:t>congue</a:t>
            </a:r>
            <a:r>
              <a:rPr lang="hu-HU" sz="1600" dirty="0"/>
              <a:t> </a:t>
            </a:r>
            <a:r>
              <a:rPr lang="hu-HU" sz="1600" dirty="0" err="1"/>
              <a:t>massa</a:t>
            </a:r>
            <a:r>
              <a:rPr lang="hu-HU" sz="1600" dirty="0"/>
              <a:t>. </a:t>
            </a:r>
          </a:p>
          <a:p>
            <a:pPr rtl="0">
              <a:lnSpc>
                <a:spcPct val="110000"/>
              </a:lnSpc>
            </a:pPr>
            <a:r>
              <a:rPr lang="hu-HU" sz="1600" dirty="0" err="1"/>
              <a:t>Nunc</a:t>
            </a:r>
            <a:r>
              <a:rPr lang="hu-HU" sz="1600" dirty="0"/>
              <a:t> </a:t>
            </a:r>
            <a:r>
              <a:rPr lang="hu-HU" sz="1600" dirty="0" err="1"/>
              <a:t>viverra</a:t>
            </a:r>
            <a:r>
              <a:rPr lang="hu-HU" sz="1600" dirty="0"/>
              <a:t> </a:t>
            </a:r>
            <a:r>
              <a:rPr lang="hu-HU" sz="1600" dirty="0" err="1"/>
              <a:t>imperdiet</a:t>
            </a:r>
            <a:r>
              <a:rPr lang="hu-HU" sz="1600" dirty="0"/>
              <a:t> </a:t>
            </a:r>
            <a:r>
              <a:rPr lang="hu-HU" sz="1600" dirty="0" err="1"/>
              <a:t>enim</a:t>
            </a:r>
            <a:r>
              <a:rPr lang="hu-HU" sz="1600" dirty="0"/>
              <a:t>. </a:t>
            </a:r>
            <a:r>
              <a:rPr lang="hu-HU" sz="1600" dirty="0" err="1"/>
              <a:t>Fusce</a:t>
            </a:r>
            <a:r>
              <a:rPr lang="hu-HU" sz="1600" dirty="0"/>
              <a:t> est. </a:t>
            </a:r>
            <a:r>
              <a:rPr lang="hu-HU" sz="1600" dirty="0" err="1"/>
              <a:t>Vivamus</a:t>
            </a:r>
            <a:r>
              <a:rPr lang="hu-HU" sz="1600" dirty="0"/>
              <a:t> a </a:t>
            </a:r>
            <a:r>
              <a:rPr lang="hu-HU" sz="1600" dirty="0" err="1"/>
              <a:t>tellus</a:t>
            </a:r>
            <a:r>
              <a:rPr lang="hu-HU" sz="1600" dirty="0"/>
              <a:t>.</a:t>
            </a:r>
          </a:p>
          <a:p>
            <a:pPr rtl="0">
              <a:lnSpc>
                <a:spcPct val="110000"/>
              </a:lnSpc>
            </a:pPr>
            <a:r>
              <a:rPr lang="hu-HU" sz="1600" dirty="0" err="1"/>
              <a:t>Pellentesque</a:t>
            </a:r>
            <a:r>
              <a:rPr lang="hu-HU" sz="1600" dirty="0"/>
              <a:t> habitant </a:t>
            </a:r>
            <a:r>
              <a:rPr lang="hu-HU" sz="1600" dirty="0" err="1"/>
              <a:t>morbi</a:t>
            </a:r>
            <a:r>
              <a:rPr lang="hu-HU" sz="1600" dirty="0"/>
              <a:t> </a:t>
            </a:r>
            <a:r>
              <a:rPr lang="hu-HU" sz="1600" dirty="0" err="1"/>
              <a:t>tristique</a:t>
            </a:r>
            <a:r>
              <a:rPr lang="hu-HU" sz="1600" dirty="0"/>
              <a:t> </a:t>
            </a:r>
            <a:r>
              <a:rPr lang="hu-HU" sz="1600" dirty="0" err="1"/>
              <a:t>senectus</a:t>
            </a:r>
            <a:r>
              <a:rPr lang="hu-HU" sz="1600" dirty="0"/>
              <a:t> et </a:t>
            </a:r>
            <a:r>
              <a:rPr lang="hu-HU" sz="1600" dirty="0" err="1"/>
              <a:t>netus</a:t>
            </a:r>
            <a:r>
              <a:rPr lang="hu-HU" sz="1600" dirty="0"/>
              <a:t> et </a:t>
            </a:r>
            <a:r>
              <a:rPr lang="hu-HU" sz="1600" dirty="0" err="1"/>
              <a:t>malesuada</a:t>
            </a:r>
            <a:r>
              <a:rPr lang="hu-HU" sz="1600" dirty="0"/>
              <a:t> </a:t>
            </a:r>
            <a:r>
              <a:rPr lang="hu-HU" sz="1600" dirty="0" err="1"/>
              <a:t>fames</a:t>
            </a:r>
            <a:r>
              <a:rPr lang="hu-HU" sz="1600" dirty="0"/>
              <a:t> </a:t>
            </a:r>
            <a:r>
              <a:rPr lang="hu-HU" sz="1600" dirty="0" err="1"/>
              <a:t>ac</a:t>
            </a:r>
            <a:r>
              <a:rPr lang="hu-HU" sz="1600" dirty="0"/>
              <a:t> turpis </a:t>
            </a:r>
            <a:r>
              <a:rPr lang="hu-HU" sz="1600" dirty="0" err="1"/>
              <a:t>egestas</a:t>
            </a:r>
            <a:r>
              <a:rPr lang="hu-HU" sz="1600" dirty="0"/>
              <a:t>. 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A444B87-BFF9-44C6-B66D-DD4574CF70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2517" y="1816101"/>
            <a:ext cx="3621338" cy="134124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604C049D-7A6A-45AD-83C3-49E25F2CB739}"/>
              </a:ext>
            </a:extLst>
          </p:cNvPr>
          <p:cNvSpPr txBox="1"/>
          <p:nvPr/>
        </p:nvSpPr>
        <p:spPr>
          <a:xfrm>
            <a:off x="2654423" y="2441359"/>
            <a:ext cx="28488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5400" dirty="0"/>
              <a:t>Minta dia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E6E2B5-3780-45A4-A80B-A533BB78B6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062162"/>
            <a:ext cx="8791575" cy="2387600"/>
          </a:xfrm>
        </p:spPr>
        <p:txBody>
          <a:bodyPr>
            <a:normAutofit/>
          </a:bodyPr>
          <a:lstStyle/>
          <a:p>
            <a:r>
              <a:rPr lang="hu-HU" sz="8000" i="1" dirty="0">
                <a:latin typeface="Arial" panose="020B0604020202020204" pitchFamily="34" charset="0"/>
                <a:cs typeface="Arial" panose="020B0604020202020204" pitchFamily="34" charset="0"/>
              </a:rPr>
              <a:t>köszönjük a figyelmet!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8BCFC8D-0441-4EE7-937E-AF496E009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083301"/>
            <a:ext cx="8791575" cy="1655762"/>
          </a:xfrm>
        </p:spPr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22680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A354EA-A849-4D62-A3E5-ED473746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419227"/>
            <a:ext cx="9906000" cy="1596690"/>
          </a:xfrm>
        </p:spPr>
        <p:txBody>
          <a:bodyPr/>
          <a:lstStyle/>
          <a:p>
            <a:r>
              <a:rPr lang="hu-HU" sz="5400" b="1" i="1" dirty="0">
                <a:latin typeface="Arial" panose="020B0604020202020204" pitchFamily="34" charset="0"/>
                <a:cs typeface="Arial" panose="020B0604020202020204" pitchFamily="34" charset="0"/>
              </a:rPr>
              <a:t>A vállalatról</a:t>
            </a:r>
            <a:br>
              <a:rPr lang="hu-HU" dirty="0"/>
            </a:b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DEDE9B3-8E6D-4D9C-A1AF-77DEADF56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791326"/>
            <a:ext cx="9906000" cy="3007812"/>
          </a:xfrm>
        </p:spPr>
        <p:txBody>
          <a:bodyPr/>
          <a:lstStyle/>
          <a:p>
            <a:pPr algn="just"/>
            <a:r>
              <a:rPr lang="hu-HU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Cégünk egy modern telekommunikációs vállalat, amely magas színvonalú mobil-, internet- és vezetékes szolgáltatásokat nyújt lakossági és üzleti ügyfelek számára. Célunk, hogy ügyfeleink számára gyors, megbízható és innovatív hálózati megoldásokat biztosítsunk, amelyek elősegítik a mindennapi kommunikációt és a digitális fejlődést.</a:t>
            </a:r>
          </a:p>
          <a:p>
            <a:endParaRPr lang="hu-H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F8912B1-1BE5-433C-9124-E5076E8B3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0" y="2474331"/>
            <a:ext cx="6013991" cy="17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190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A354EA-A849-4D62-A3E5-ED473746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65248"/>
            <a:ext cx="9906000" cy="1596690"/>
          </a:xfrm>
        </p:spPr>
        <p:txBody>
          <a:bodyPr/>
          <a:lstStyle/>
          <a:p>
            <a:r>
              <a:rPr lang="hu-HU" sz="5400" dirty="0"/>
              <a:t>Feladat felosztása:</a:t>
            </a:r>
            <a:br>
              <a:rPr lang="hu-HU" dirty="0"/>
            </a:b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DEDE9B3-8E6D-4D9C-A1AF-77DEADF56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791326"/>
            <a:ext cx="9906000" cy="300781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Albók Eszter: Word </a:t>
            </a:r>
            <a:r>
              <a:rPr lang="de-DE" sz="2800" dirty="0" err="1"/>
              <a:t>dokumentum</a:t>
            </a:r>
            <a:r>
              <a:rPr lang="de-DE" sz="2800" dirty="0"/>
              <a:t>, PPT</a:t>
            </a:r>
            <a:endParaRPr lang="hu-HU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800" dirty="0"/>
              <a:t>Bodnár Márk: PPT,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800" dirty="0" err="1"/>
              <a:t>Mitró</a:t>
            </a:r>
            <a:r>
              <a:rPr lang="hu-HU" sz="2800" dirty="0"/>
              <a:t> Norbert: Topológia, HSRP, OSPF, </a:t>
            </a:r>
            <a:r>
              <a:rPr lang="hu-HU" sz="2800" dirty="0" err="1"/>
              <a:t>etherchannel</a:t>
            </a:r>
            <a:r>
              <a:rPr lang="hu-HU" sz="2800" dirty="0"/>
              <a:t>, </a:t>
            </a:r>
            <a:r>
              <a:rPr lang="hu-HU" sz="2800" dirty="0" err="1"/>
              <a:t>portsecurity</a:t>
            </a:r>
            <a:endParaRPr lang="hu-HU" sz="2800" dirty="0"/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7A65D69-66A4-4FFB-ADE9-032E8D525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1" y="1692937"/>
            <a:ext cx="6555529" cy="16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68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874FDE18-AA11-4249-87E8-71F458F30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52" y="986298"/>
            <a:ext cx="11414095" cy="5546212"/>
          </a:xfrm>
          <a:prstGeom prst="rect">
            <a:avLst/>
          </a:prstGeom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3" name="Alcím 2">
            <a:extLst>
              <a:ext uri="{FF2B5EF4-FFF2-40B4-BE49-F238E27FC236}">
                <a16:creationId xmlns:a16="http://schemas.microsoft.com/office/drawing/2014/main" id="{6B3FCE5B-D0CA-4C9B-89B3-2E3100AF0F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83931" y="158417"/>
            <a:ext cx="8791575" cy="1655762"/>
          </a:xfrm>
        </p:spPr>
        <p:txBody>
          <a:bodyPr>
            <a:normAutofit/>
          </a:bodyPr>
          <a:lstStyle/>
          <a:p>
            <a:r>
              <a:rPr lang="hu-HU" sz="3600" b="1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hálózat topológiája:</a:t>
            </a:r>
          </a:p>
        </p:txBody>
      </p:sp>
    </p:spTree>
    <p:extLst>
      <p:ext uri="{BB962C8B-B14F-4D97-AF65-F5344CB8AC3E}">
        <p14:creationId xmlns:p14="http://schemas.microsoft.com/office/powerpoint/2010/main" val="368546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Szegedi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17773-5C3E-4A44-A25E-AC0B04BC8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Ez a szerverfarm.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C8B2D2D2-37AB-4D3D-B7B4-FF31E4FD6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577527"/>
            <a:ext cx="3621338" cy="13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734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534156" cy="1478570"/>
          </a:xfrm>
        </p:spPr>
        <p:txBody>
          <a:bodyPr rtlCol="0">
            <a:normAutofit/>
          </a:bodyPr>
          <a:lstStyle/>
          <a:p>
            <a:r>
              <a:rPr lang="hu-HU" sz="3200" dirty="0"/>
              <a:t>Komplex (Győri) </a:t>
            </a:r>
            <a:r>
              <a:rPr lang="hu-HU" sz="3200" dirty="0" err="1"/>
              <a:t>telphely</a:t>
            </a:r>
            <a:r>
              <a:rPr lang="hu-HU" sz="3200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2969" y="2185988"/>
            <a:ext cx="3294441" cy="3605213"/>
          </a:xfrm>
        </p:spPr>
        <p:txBody>
          <a:bodyPr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hu-HU" sz="1600" dirty="0"/>
              <a:t>Ezen a telephelyen vannak a HSRP, ETHERCHANNEL, VLAN és alhálózataink, többek közt ezek a </a:t>
            </a:r>
            <a:r>
              <a:rPr lang="hu-HU" sz="1600" dirty="0" err="1"/>
              <a:t>switchek</a:t>
            </a:r>
            <a:r>
              <a:rPr lang="hu-HU" sz="1600" dirty="0"/>
              <a:t> le vannak védve </a:t>
            </a:r>
            <a:r>
              <a:rPr lang="hu-HU" sz="1600" dirty="0" err="1"/>
              <a:t>bpdu</a:t>
            </a:r>
            <a:r>
              <a:rPr lang="hu-HU" sz="1600" dirty="0"/>
              <a:t> </a:t>
            </a:r>
            <a:r>
              <a:rPr lang="hu-HU" sz="1600" dirty="0" err="1"/>
              <a:t>guarddal</a:t>
            </a:r>
            <a:r>
              <a:rPr lang="hu-HU" sz="1600" dirty="0"/>
              <a:t> és be van kapcsolva a </a:t>
            </a:r>
            <a:r>
              <a:rPr lang="hu-HU" sz="1600" dirty="0" err="1"/>
              <a:t>portfast</a:t>
            </a:r>
            <a:r>
              <a:rPr lang="hu-HU" sz="1600" dirty="0"/>
              <a:t> és van egy GRE </a:t>
            </a:r>
            <a:r>
              <a:rPr lang="hu-HU" sz="1600" dirty="0" err="1"/>
              <a:t>tunnelünk</a:t>
            </a:r>
            <a:r>
              <a:rPr lang="hu-HU" sz="1600" dirty="0"/>
              <a:t> a SZEGEDI telephellyel.</a:t>
            </a:r>
          </a:p>
          <a:p>
            <a:pPr rtl="0">
              <a:lnSpc>
                <a:spcPct val="110000"/>
              </a:lnSpc>
            </a:pPr>
            <a:endParaRPr lang="hu-HU" sz="1600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4BD34D91-1052-4BEF-BDC4-C31005225B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98697" y="977492"/>
            <a:ext cx="3493812" cy="4839190"/>
          </a:xfrm>
          <a:prstGeom prst="rect">
            <a:avLst/>
          </a:prstGeom>
          <a:effectLst>
            <a:outerShdw blurRad="50800" dist="38100" dir="2700000" sx="104000" sy="104000" algn="tl" rotWithShape="0">
              <a:prstClr val="black">
                <a:alpha val="15000"/>
              </a:prstClr>
            </a:outerShdw>
            <a:softEdge rad="38100"/>
          </a:effectLst>
        </p:spPr>
      </p:pic>
      <p:sp>
        <p:nvSpPr>
          <p:cNvPr id="6" name="Téglalap: átellenes sarkain lekerekítve 5">
            <a:extLst>
              <a:ext uri="{FF2B5EF4-FFF2-40B4-BE49-F238E27FC236}">
                <a16:creationId xmlns:a16="http://schemas.microsoft.com/office/drawing/2014/main" id="{BAED8E85-1068-4501-A908-2BD8574D1984}"/>
              </a:ext>
            </a:extLst>
          </p:cNvPr>
          <p:cNvSpPr/>
          <p:nvPr/>
        </p:nvSpPr>
        <p:spPr>
          <a:xfrm>
            <a:off x="7962519" y="1858963"/>
            <a:ext cx="3622182" cy="131763"/>
          </a:xfrm>
          <a:prstGeom prst="round2Diag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75349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Miskolci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17773-5C3E-4A44-A25E-AC0B04BC8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449" y="2356019"/>
            <a:ext cx="9905999" cy="3541714"/>
          </a:xfrm>
        </p:spPr>
        <p:txBody>
          <a:bodyPr/>
          <a:lstStyle/>
          <a:p>
            <a:r>
              <a:rPr lang="hu-HU" dirty="0"/>
              <a:t>Itt van a wifink</a:t>
            </a:r>
          </a:p>
        </p:txBody>
      </p:sp>
    </p:spTree>
    <p:extLst>
      <p:ext uri="{BB962C8B-B14F-4D97-AF65-F5344CB8AC3E}">
        <p14:creationId xmlns:p14="http://schemas.microsoft.com/office/powerpoint/2010/main" val="3559025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067" y="0"/>
            <a:ext cx="9905998" cy="1478570"/>
          </a:xfrm>
        </p:spPr>
        <p:txBody>
          <a:bodyPr>
            <a:normAutofit/>
          </a:bodyPr>
          <a:lstStyle/>
          <a:p>
            <a:r>
              <a:rPr lang="hu-HU" sz="4800" b="1" i="1" dirty="0">
                <a:latin typeface="Arial" panose="020B0604020202020204" pitchFamily="34" charset="0"/>
                <a:cs typeface="Arial" panose="020B0604020202020204" pitchFamily="34" charset="0"/>
              </a:rPr>
              <a:t>Ipv4 címzések:</a:t>
            </a:r>
          </a:p>
        </p:txBody>
      </p:sp>
      <p:graphicFrame>
        <p:nvGraphicFramePr>
          <p:cNvPr id="6" name="Tartalom helye 5">
            <a:extLst>
              <a:ext uri="{FF2B5EF4-FFF2-40B4-BE49-F238E27FC236}">
                <a16:creationId xmlns:a16="http://schemas.microsoft.com/office/drawing/2014/main" id="{AB0A29DD-8D98-492A-A96A-F9C277F723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0020018"/>
              </p:ext>
            </p:extLst>
          </p:nvPr>
        </p:nvGraphicFramePr>
        <p:xfrm>
          <a:off x="368968" y="1764632"/>
          <a:ext cx="11293645" cy="454165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258729">
                  <a:extLst>
                    <a:ext uri="{9D8B030D-6E8A-4147-A177-3AD203B41FA5}">
                      <a16:colId xmlns:a16="http://schemas.microsoft.com/office/drawing/2014/main" val="3969419163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1233251152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2569028859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1115962049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369460146"/>
                    </a:ext>
                  </a:extLst>
                </a:gridCol>
              </a:tblGrid>
              <a:tr h="884052">
                <a:tc>
                  <a:txBody>
                    <a:bodyPr/>
                    <a:lstStyle/>
                    <a:p>
                      <a:r>
                        <a:rPr lang="hu-HU" dirty="0"/>
                        <a:t>Helyszín/alaphálózat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Hálózati cím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Alapértelmezett átjárók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DHCP tartomány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Megjegyzés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281772"/>
                  </a:ext>
                </a:extLst>
              </a:tr>
              <a:tr h="589837">
                <a:tc>
                  <a:txBody>
                    <a:bodyPr/>
                    <a:lstStyle/>
                    <a:p>
                      <a:r>
                        <a:rPr lang="hu-HU" dirty="0"/>
                        <a:t>Győr (LAN)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192.168.198.0/26</a:t>
                      </a:r>
                    </a:p>
                    <a:p>
                      <a:r>
                        <a:rPr lang="hu-HU" dirty="0"/>
                        <a:t>192.168.198.64/26</a:t>
                      </a:r>
                    </a:p>
                    <a:p>
                      <a:r>
                        <a:rPr lang="hu-HU" dirty="0"/>
                        <a:t>192.168.198.128/26</a:t>
                      </a:r>
                    </a:p>
                    <a:p>
                      <a:r>
                        <a:rPr lang="hu-HU" dirty="0"/>
                        <a:t>192.168.192.129/26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192.168.198.66</a:t>
                      </a:r>
                    </a:p>
                    <a:p>
                      <a:r>
                        <a:rPr lang="hu-HU" dirty="0"/>
                        <a:t>192.168.198.140</a:t>
                      </a:r>
                    </a:p>
                    <a:p>
                      <a:r>
                        <a:rPr lang="hu-HU" dirty="0"/>
                        <a:t>192.168.198.193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192.168.100.10 - .50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A kliensek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599760"/>
                  </a:ext>
                </a:extLst>
              </a:tr>
              <a:tr h="512189">
                <a:tc>
                  <a:txBody>
                    <a:bodyPr/>
                    <a:lstStyle/>
                    <a:p>
                      <a:r>
                        <a:rPr lang="hu-HU" dirty="0"/>
                        <a:t>Szeged (szerver farm)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192.168.199.0/25</a:t>
                      </a:r>
                    </a:p>
                    <a:p>
                      <a:r>
                        <a:rPr lang="hu-HU" dirty="0"/>
                        <a:t>192.168.199.128/25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/>
                        <a:t>N/A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Pl. Server0 és Server1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439641"/>
                  </a:ext>
                </a:extLst>
              </a:tr>
              <a:tr h="884052">
                <a:tc>
                  <a:txBody>
                    <a:bodyPr/>
                    <a:lstStyle/>
                    <a:p>
                      <a:r>
                        <a:rPr lang="hu-HU" dirty="0"/>
                        <a:t>Miskolc (vezeték nélküli)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192.168.200.0/24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192.168.200.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Wi</a:t>
                      </a:r>
                      <a:r>
                        <a:rPr lang="hu-HU" dirty="0"/>
                        <a:t>-fi Router DHCP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Okostelefon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31189"/>
                  </a:ext>
                </a:extLst>
              </a:tr>
              <a:tr h="384763">
                <a:tc>
                  <a:txBody>
                    <a:bodyPr/>
                    <a:lstStyle/>
                    <a:p>
                      <a:r>
                        <a:rPr lang="hu-HU" dirty="0"/>
                        <a:t>Budapest- R2R 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20.20.20.0/30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Router interfész címek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Győr és Miskolc router közötti link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477989"/>
                  </a:ext>
                </a:extLst>
              </a:tr>
            </a:tbl>
          </a:graphicData>
        </a:graphic>
      </p:graphicFrame>
      <p:pic>
        <p:nvPicPr>
          <p:cNvPr id="3" name="Kép 2">
            <a:extLst>
              <a:ext uri="{FF2B5EF4-FFF2-40B4-BE49-F238E27FC236}">
                <a16:creationId xmlns:a16="http://schemas.microsoft.com/office/drawing/2014/main" id="{F4ADB27F-6DA7-465A-8292-AB269ACEA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067" y="1072645"/>
            <a:ext cx="5028568" cy="14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953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Ipv6 címzés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6F8EEBF-AD36-455F-A9ED-E06CEE241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666303"/>
            <a:ext cx="3621338" cy="13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2380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64_TF45165253.potx" id="{17E1E4B4-27E3-423D-A74E-75A852A6DBB6}" vid="{E50E9FA4-FEC9-446C-916C-718E946F23C9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0</TotalTime>
  <Words>384</Words>
  <Application>Microsoft Office PowerPoint</Application>
  <PresentationFormat>Szélesvásznú</PresentationFormat>
  <Paragraphs>77</Paragraphs>
  <Slides>16</Slides>
  <Notes>4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Trebuchet MS</vt:lpstr>
      <vt:lpstr>Tw Cen MT</vt:lpstr>
      <vt:lpstr>Áramkör</vt:lpstr>
      <vt:lpstr>Netanor Közös Vállalat</vt:lpstr>
      <vt:lpstr>A vállalatról </vt:lpstr>
      <vt:lpstr>Feladat felosztása: </vt:lpstr>
      <vt:lpstr>PowerPoint-bemutató</vt:lpstr>
      <vt:lpstr>Szegedi telphely:</vt:lpstr>
      <vt:lpstr>Komplex (Győri) telphely:</vt:lpstr>
      <vt:lpstr>Miskolci telphely:</vt:lpstr>
      <vt:lpstr>Ipv4 címzések:</vt:lpstr>
      <vt:lpstr>Ipv6 címzés</vt:lpstr>
      <vt:lpstr>dhcp</vt:lpstr>
      <vt:lpstr>acl</vt:lpstr>
      <vt:lpstr>ospf</vt:lpstr>
      <vt:lpstr>hsrp</vt:lpstr>
      <vt:lpstr>etherchannel</vt:lpstr>
      <vt:lpstr>Cím Lorem Ipsum dolor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2025-11-12T08:54:22Z</dcterms:created>
  <dcterms:modified xsi:type="dcterms:W3CDTF">2025-11-19T08:28:42Z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